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453" r:id="rId3"/>
    <p:sldId id="266" r:id="rId4"/>
    <p:sldId id="454" r:id="rId5"/>
    <p:sldId id="455" r:id="rId6"/>
    <p:sldId id="462" r:id="rId7"/>
    <p:sldId id="463" r:id="rId8"/>
    <p:sldId id="456" r:id="rId9"/>
    <p:sldId id="466" r:id="rId10"/>
    <p:sldId id="457" r:id="rId11"/>
    <p:sldId id="459" r:id="rId12"/>
    <p:sldId id="464" r:id="rId13"/>
    <p:sldId id="460" r:id="rId14"/>
    <p:sldId id="461" r:id="rId15"/>
    <p:sldId id="263" r:id="rId16"/>
    <p:sldId id="265" r:id="rId17"/>
    <p:sldId id="482" r:id="rId18"/>
    <p:sldId id="467" r:id="rId19"/>
    <p:sldId id="484" r:id="rId20"/>
    <p:sldId id="468" r:id="rId21"/>
    <p:sldId id="469" r:id="rId22"/>
    <p:sldId id="470" r:id="rId23"/>
    <p:sldId id="471" r:id="rId24"/>
    <p:sldId id="465" r:id="rId25"/>
    <p:sldId id="472" r:id="rId26"/>
    <p:sldId id="473" r:id="rId27"/>
    <p:sldId id="474" r:id="rId28"/>
    <p:sldId id="476" r:id="rId29"/>
    <p:sldId id="475" r:id="rId30"/>
    <p:sldId id="477" r:id="rId31"/>
    <p:sldId id="478" r:id="rId32"/>
    <p:sldId id="483" r:id="rId33"/>
    <p:sldId id="479" r:id="rId34"/>
    <p:sldId id="480" r:id="rId35"/>
    <p:sldId id="48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1" autoAdjust="0"/>
    <p:restoredTop sz="83394"/>
  </p:normalViewPr>
  <p:slideViewPr>
    <p:cSldViewPr>
      <p:cViewPr varScale="1">
        <p:scale>
          <a:sx n="161" d="100"/>
          <a:sy n="161" d="100"/>
        </p:scale>
        <p:origin x="1432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() 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overall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67330-E740-2C4B-BEA1-589905532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920811"/>
            <a:ext cx="6184900" cy="46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() 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daphnia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Daphniagrowth.csv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&lt;</a:t>
            </a:r>
            <a:r>
              <a:rPr lang="en-US" dirty="0" err="1"/>
              <a:t>fct</a:t>
            </a:r>
            <a:r>
              <a:rPr lang="en-US" dirty="0"/>
              <a:t>&gt;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08" y="2057400"/>
            <a:ext cx="2131677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parasites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These models share a common framework for estimation (least squares) and a common set of assumptions, centered around the idea of normally distributed residuals.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Null Hypothesis in ANOVA:</a:t>
            </a:r>
            <a:br>
              <a:rPr lang="en-US" dirty="0"/>
            </a:br>
            <a:r>
              <a:rPr lang="en-US" sz="2700" dirty="0"/>
              <a:t>all the groups come from populations </a:t>
            </a:r>
            <a:br>
              <a:rPr lang="en-US" sz="2700" dirty="0"/>
            </a:br>
            <a:r>
              <a:rPr lang="en-US" sz="27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375954"/>
            <a:ext cx="4417661" cy="4408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609600" y="6096000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9468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9468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between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&lt;-daphnia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Important because we might want to distinguish among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FF0000"/>
                    </a:solidFill>
                  </a:rPr>
                  <a:t>family-wise error rate</a:t>
                </a:r>
                <a:r>
                  <a:rPr lang="en-US" sz="2600" dirty="0"/>
                  <a:t>, and alpha=0.05 is no longer the correct threshold for comparison. (Type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 the probability of incorrectly rejecting at least 1 of these is 0.26 (Type I Error)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770" t="-2459" b="-9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5306561"/>
            <a:ext cx="4696937" cy="14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" name="Equation" r:id="rId5" imgW="990600" imgH="215900" progId="Equation.3">
                  <p:embed/>
                </p:oleObj>
              </mc:Choice>
              <mc:Fallback>
                <p:oleObj name="Equation" r:id="rId5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8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C00000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pairs(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/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different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4038600" y="36576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“Fit a linear model, where we hypothesize that plant growth rate </a:t>
            </a:r>
            <a:r>
              <a:rPr lang="en-US" sz="2400" dirty="0">
                <a:solidFill>
                  <a:srgbClr val="0432FF"/>
                </a:solidFill>
              </a:rPr>
              <a:t>is a function of </a:t>
            </a:r>
            <a:r>
              <a:rPr lang="en-US" sz="2400" dirty="0"/>
              <a:t>soil moisture content, using the variables from the </a:t>
            </a:r>
            <a:r>
              <a:rPr lang="en-US" sz="2400" dirty="0" err="1"/>
              <a:t>plant_gr</a:t>
            </a:r>
            <a:r>
              <a:rPr lang="en-US" sz="2400" dirty="0"/>
              <a:t> data frame.”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 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9936</TotalTime>
  <Words>3628</Words>
  <Application>Microsoft Macintosh PowerPoint</Application>
  <PresentationFormat>On-screen Show (4:3)</PresentationFormat>
  <Paragraphs>416</Paragraphs>
  <Slides>35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Lucida Grande</vt:lpstr>
      <vt:lpstr>Office Theme</vt:lpstr>
      <vt:lpstr>Equation</vt:lpstr>
      <vt:lpstr>Chapter 5 Linear Models: Regression</vt:lpstr>
      <vt:lpstr>Linear Models</vt:lpstr>
      <vt:lpstr>GLM: Comparing Regression Coefficients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Another Example</vt:lpstr>
      <vt:lpstr>r2 = coefficient of determination</vt:lpstr>
      <vt:lpstr>Chapter 5 Linear Models: ANOVA</vt:lpstr>
      <vt:lpstr>One-Way ANOVA</vt:lpstr>
      <vt:lpstr>Daphnia Example</vt:lpstr>
      <vt:lpstr>First plot the data</vt:lpstr>
      <vt:lpstr>PowerPoint Presentation</vt:lpstr>
      <vt:lpstr>Construct Linear Model</vt:lpstr>
      <vt:lpstr>Evaluate the Linear Model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589</cp:revision>
  <cp:lastPrinted>2018-11-19T21:23:19Z</cp:lastPrinted>
  <dcterms:created xsi:type="dcterms:W3CDTF">2013-09-18T21:00:03Z</dcterms:created>
  <dcterms:modified xsi:type="dcterms:W3CDTF">2021-10-27T20:41:14Z</dcterms:modified>
  <cp:category/>
</cp:coreProperties>
</file>